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57" r:id="rId4"/>
    <p:sldId id="315" r:id="rId5"/>
    <p:sldId id="311" r:id="rId6"/>
    <p:sldId id="313" r:id="rId7"/>
    <p:sldId id="316" r:id="rId8"/>
    <p:sldId id="312" r:id="rId9"/>
    <p:sldId id="317" r:id="rId10"/>
    <p:sldId id="319" r:id="rId11"/>
    <p:sldId id="320" r:id="rId12"/>
    <p:sldId id="321" r:id="rId13"/>
    <p:sldId id="291" r:id="rId14"/>
    <p:sldId id="322" r:id="rId15"/>
    <p:sldId id="323" r:id="rId16"/>
    <p:sldId id="324" r:id="rId17"/>
    <p:sldId id="263" r:id="rId18"/>
    <p:sldId id="325" r:id="rId19"/>
    <p:sldId id="326" r:id="rId20"/>
    <p:sldId id="267" r:id="rId21"/>
    <p:sldId id="266" r:id="rId22"/>
    <p:sldId id="271" r:id="rId23"/>
    <p:sldId id="268" r:id="rId24"/>
    <p:sldId id="269" r:id="rId25"/>
    <p:sldId id="286" r:id="rId26"/>
    <p:sldId id="327" r:id="rId27"/>
    <p:sldId id="265" r:id="rId28"/>
    <p:sldId id="310" r:id="rId29"/>
    <p:sldId id="309" r:id="rId30"/>
    <p:sldId id="270" r:id="rId31"/>
    <p:sldId id="272" r:id="rId32"/>
    <p:sldId id="273" r:id="rId33"/>
    <p:sldId id="274" r:id="rId34"/>
    <p:sldId id="276" r:id="rId35"/>
    <p:sldId id="275" r:id="rId36"/>
    <p:sldId id="278" r:id="rId37"/>
    <p:sldId id="294" r:id="rId38"/>
    <p:sldId id="295" r:id="rId39"/>
    <p:sldId id="296" r:id="rId40"/>
    <p:sldId id="281" r:id="rId41"/>
    <p:sldId id="297" r:id="rId42"/>
    <p:sldId id="298" r:id="rId43"/>
    <p:sldId id="279" r:id="rId44"/>
    <p:sldId id="299" r:id="rId45"/>
    <p:sldId id="293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282" r:id="rId56"/>
    <p:sldId id="285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2"/>
    <p:restoredTop sz="94588"/>
  </p:normalViewPr>
  <p:slideViewPr>
    <p:cSldViewPr snapToGrid="0" snapToObjects="1">
      <p:cViewPr varScale="1">
        <p:scale>
          <a:sx n="114" d="100"/>
          <a:sy n="114" d="100"/>
        </p:scale>
        <p:origin x="184" y="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 smtClean="0"/>
              <a:t>infrastructure provides all the necessary </a:t>
            </a:r>
            <a:r>
              <a:rPr lang="en-US" dirty="0" smtClean="0"/>
              <a:t>compute, storage, networking and </a:t>
            </a:r>
            <a:r>
              <a:rPr lang="en-US" dirty="0" smtClean="0"/>
              <a:t>software components necessary to deliver a service.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infrastructure staff:</a:t>
            </a:r>
          </a:p>
          <a:p>
            <a:pPr lvl="1"/>
            <a:r>
              <a:rPr lang="en-US" dirty="0" smtClean="0"/>
              <a:t>Gatekeepers for all IT services in the organization.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Team focused on preventing infrastructure failure.</a:t>
            </a:r>
          </a:p>
          <a:p>
            <a:pPr lvl="2"/>
            <a:r>
              <a:rPr lang="en-US" dirty="0" smtClean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server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infrastructure that is repeatable and testable.</a:t>
            </a:r>
          </a:p>
          <a:p>
            <a:pPr lvl="1"/>
            <a:r>
              <a:rPr lang="en-US" dirty="0" smtClean="0"/>
              <a:t>Humans build the machines that build the infrastructure.</a:t>
            </a:r>
          </a:p>
          <a:p>
            <a:endParaRPr lang="en-US" dirty="0" smtClean="0"/>
          </a:p>
          <a:p>
            <a:r>
              <a:rPr lang="en-US" dirty="0" smtClean="0"/>
              <a:t>Elimination of </a:t>
            </a:r>
            <a:r>
              <a:rPr lang="en-US" b="1" dirty="0" smtClean="0"/>
              <a:t>snowflakes</a:t>
            </a:r>
            <a:r>
              <a:rPr lang="en-US" dirty="0" smtClean="0"/>
              <a:t>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pPr lvl="1"/>
            <a:r>
              <a:rPr lang="en-US" dirty="0" smtClean="0"/>
              <a:t>”We embrace change.”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46" y="1733047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cloud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  <a:p>
            <a:r>
              <a:rPr lang="en-US" dirty="0" smtClean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increasing need for speed in IT delivery.</a:t>
            </a:r>
          </a:p>
          <a:p>
            <a:endParaRPr lang="en-US" dirty="0" smtClean="0"/>
          </a:p>
          <a:p>
            <a:r>
              <a:rPr lang="en-US" dirty="0" smtClean="0"/>
              <a:t>Widespread adoption of virtualization</a:t>
            </a:r>
          </a:p>
          <a:p>
            <a:endParaRPr lang="en-US" dirty="0" smtClean="0"/>
          </a:p>
          <a:p>
            <a:r>
              <a:rPr lang="en-US" dirty="0" smtClean="0"/>
              <a:t>Cloud computing business models</a:t>
            </a:r>
          </a:p>
          <a:p>
            <a:endParaRPr lang="en-US" dirty="0" smtClean="0"/>
          </a:p>
          <a:p>
            <a:r>
              <a:rPr lang="en-US" dirty="0" smtClean="0"/>
              <a:t>Scale-out application </a:t>
            </a:r>
            <a:br>
              <a:rPr lang="en-US" dirty="0" smtClean="0"/>
            </a:br>
            <a:r>
              <a:rPr lang="en-US" dirty="0" smtClean="0"/>
              <a:t>architecture </a:t>
            </a:r>
          </a:p>
          <a:p>
            <a:endParaRPr lang="en-US" dirty="0" smtClean="0"/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94" y="4077462"/>
            <a:ext cx="3397306" cy="2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err="1" smtClean="0"/>
              <a:t>Microservices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 DevOps or cloud expert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fairly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Quotes from students last semester:</a:t>
            </a:r>
          </a:p>
          <a:p>
            <a:endParaRPr lang="en-US" dirty="0"/>
          </a:p>
          <a:p>
            <a:pPr lvl="1"/>
            <a:r>
              <a:rPr lang="en-US" dirty="0" smtClean="0"/>
              <a:t>Student 1: “The home work assignments are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2: “This course is very technical and very relevant to my current job.”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3: “These were the most difficult assignments in my entire grad school experience. I spent 15 or more hours on each assignment</a:t>
            </a:r>
            <a:r>
              <a:rPr lang="is-IS" dirty="0" smtClean="0"/>
              <a:t>…”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Assignment grading is performed in a mostly automated fashion using a </a:t>
            </a:r>
            <a:r>
              <a:rPr lang="en-US" dirty="0" smtClean="0"/>
              <a:t>software test </a:t>
            </a:r>
            <a:r>
              <a:rPr lang="en-US" dirty="0" smtClean="0"/>
              <a:t>suite.</a:t>
            </a:r>
          </a:p>
          <a:p>
            <a:endParaRPr lang="en-US" dirty="0" smtClean="0"/>
          </a:p>
          <a:p>
            <a:r>
              <a:rPr lang="en-US" dirty="0" smtClean="0"/>
              <a:t>Assignments must pass a series of tests to receive full points. </a:t>
            </a:r>
          </a:p>
          <a:p>
            <a:pPr lvl="1"/>
            <a:r>
              <a:rPr lang="en-US" b="1" dirty="0" smtClean="0"/>
              <a:t>#1 cause of losing points: missing files and incorrect file naming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Case in file names matters!</a:t>
            </a:r>
          </a:p>
          <a:p>
            <a:pPr lvl="1"/>
            <a:r>
              <a:rPr lang="en-US" dirty="0" smtClean="0"/>
              <a:t>Double-check your work.</a:t>
            </a:r>
          </a:p>
          <a:p>
            <a:endParaRPr lang="en-US" dirty="0"/>
          </a:p>
          <a:p>
            <a:r>
              <a:rPr lang="en-US" dirty="0" smtClean="0"/>
              <a:t>Assignments must meet the requirements </a:t>
            </a:r>
            <a:r>
              <a:rPr lang="en-US" b="1" dirty="0" smtClean="0"/>
              <a:t>AND</a:t>
            </a:r>
            <a:r>
              <a:rPr lang="en-US" dirty="0" smtClean="0"/>
              <a:t> follow good engineering practices: clarity and maintainability.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Earn An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Attend each weekly lecture.</a:t>
            </a:r>
          </a:p>
          <a:p>
            <a:endParaRPr lang="en-US" dirty="0" smtClean="0"/>
          </a:p>
          <a:p>
            <a:r>
              <a:rPr lang="en-US" dirty="0" smtClean="0"/>
              <a:t>Complete weekly readings.</a:t>
            </a:r>
          </a:p>
          <a:p>
            <a:endParaRPr lang="en-US" dirty="0" smtClean="0"/>
          </a:p>
          <a:p>
            <a:r>
              <a:rPr lang="en-US" dirty="0" smtClean="0"/>
              <a:t>Complete all homework assignments.</a:t>
            </a:r>
          </a:p>
          <a:p>
            <a:endParaRPr lang="en-US" dirty="0" smtClean="0"/>
          </a:p>
          <a:p>
            <a:r>
              <a:rPr lang="en-US" dirty="0" smtClean="0"/>
              <a:t>Score above average in both exams.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289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br>
              <a:rPr lang="en-US" sz="2800" dirty="0" smtClean="0"/>
            </a:br>
            <a:r>
              <a:rPr lang="en-US" sz="2800" dirty="0" smtClean="0"/>
              <a:t>with </a:t>
            </a:r>
            <a:r>
              <a:rPr lang="en-US" sz="2800" dirty="0" smtClean="0"/>
              <a:t>tech startups </a:t>
            </a:r>
            <a:r>
              <a:rPr lang="en-US" sz="2800" dirty="0" smtClean="0"/>
              <a:t>and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Fortune </a:t>
            </a:r>
            <a:r>
              <a:rPr lang="en-US" sz="2800" dirty="0" smtClean="0"/>
              <a:t>500</a:t>
            </a:r>
          </a:p>
          <a:p>
            <a:endParaRPr lang="en-US" sz="2800" dirty="0" smtClean="0"/>
          </a:p>
          <a:p>
            <a:r>
              <a:rPr lang="en-US" sz="2800" dirty="0" smtClean="0"/>
              <a:t>Technical co-founder of a </a:t>
            </a:r>
            <a:br>
              <a:rPr lang="en-US" sz="2800" dirty="0" smtClean="0"/>
            </a:br>
            <a:r>
              <a:rPr lang="en-US" sz="2800" dirty="0" smtClean="0"/>
              <a:t>large regional datacenter and </a:t>
            </a:r>
            <a:br>
              <a:rPr lang="en-US" sz="2800" dirty="0" smtClean="0"/>
            </a:br>
            <a:r>
              <a:rPr lang="en-US" sz="2800" dirty="0" smtClean="0"/>
              <a:t>managed services </a:t>
            </a:r>
            <a:r>
              <a:rPr lang="en-US" sz="2800" dirty="0" smtClean="0"/>
              <a:t>provider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AWS Certified Solutions Architect &amp; 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and </a:t>
            </a:r>
            <a:r>
              <a:rPr lang="en-US" sz="2800" dirty="0" smtClean="0"/>
              <a:t>woodworking.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Labs</a:t>
            </a:r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  <a:p>
            <a:pPr lvl="1"/>
            <a:endParaRPr lang="en-US" sz="2000" dirty="0"/>
          </a:p>
          <a:p>
            <a:r>
              <a:rPr lang="en-US" sz="2800" dirty="0" smtClean="0"/>
              <a:t>Bottom line: Source control is about maintaining file history.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failure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Hard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Distributed</a:t>
            </a:r>
          </a:p>
          <a:p>
            <a:pPr lvl="1"/>
            <a:r>
              <a:rPr lang="en-US" dirty="0" smtClean="0"/>
              <a:t>Uses distributed </a:t>
            </a:r>
            <a:r>
              <a:rPr lang="en-US" dirty="0"/>
              <a:t>t</a:t>
            </a:r>
            <a:r>
              <a:rPr lang="en-US" dirty="0" smtClean="0"/>
              <a:t>eam </a:t>
            </a:r>
            <a:r>
              <a:rPr lang="en-US" dirty="0" smtClean="0"/>
              <a:t>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Easy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popular </a:t>
            </a:r>
            <a:r>
              <a:rPr lang="en-US" dirty="0" smtClean="0"/>
              <a:t>open source distributed </a:t>
            </a:r>
            <a:r>
              <a:rPr lang="en-US" dirty="0" smtClean="0"/>
              <a:t>source control management </a:t>
            </a:r>
            <a:r>
              <a:rPr lang="en-US" dirty="0" smtClean="0"/>
              <a:t>system.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Initially designed by Linus Torvalds (Linux) in </a:t>
            </a:r>
            <a:r>
              <a:rPr lang="en-US" dirty="0" smtClean="0"/>
              <a:t>2005.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</a:t>
            </a:r>
            <a:r>
              <a:rPr lang="en-US" dirty="0" smtClean="0"/>
              <a:t>patching.</a:t>
            </a:r>
            <a:endParaRPr lang="en-US" dirty="0" smtClean="0"/>
          </a:p>
          <a:p>
            <a:pPr lvl="1"/>
            <a:r>
              <a:rPr lang="en-US" dirty="0" smtClean="0"/>
              <a:t>Supports one developer or thousands of </a:t>
            </a:r>
            <a:r>
              <a:rPr lang="en-US" dirty="0" smtClean="0"/>
              <a:t>developers.</a:t>
            </a:r>
            <a:endParaRPr lang="en-US" dirty="0" smtClean="0"/>
          </a:p>
          <a:p>
            <a:pPr lvl="1"/>
            <a:r>
              <a:rPr lang="en-US" dirty="0" smtClean="0"/>
              <a:t>Designed from a file-system perspective, not a source control management </a:t>
            </a:r>
            <a:r>
              <a:rPr lang="en-US" dirty="0" smtClean="0"/>
              <a:t>perspective.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71" y="209651"/>
            <a:ext cx="1390549" cy="13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62" b="-2804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203132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b="1" dirty="0" smtClean="0">
                <a:solidFill>
                  <a:srgbClr val="FFFFFF"/>
                </a:solidFill>
                <a:latin typeface="+mn-lt"/>
              </a:rPr>
              <a:t>DevOps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is transforming modern IT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, 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but what is it?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585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uses a Directed </a:t>
            </a:r>
            <a:r>
              <a:rPr lang="en-US" dirty="0"/>
              <a:t>A</a:t>
            </a:r>
            <a:r>
              <a:rPr lang="en-US" dirty="0" smtClean="0"/>
              <a:t>cyclic </a:t>
            </a:r>
            <a:r>
              <a:rPr lang="en-US" dirty="0"/>
              <a:t>G</a:t>
            </a:r>
            <a:r>
              <a:rPr lang="en-US" dirty="0" smtClean="0"/>
              <a:t>raph (DAG)</a:t>
            </a:r>
          </a:p>
          <a:p>
            <a:pPr lvl="1"/>
            <a:r>
              <a:rPr lang="en-US" dirty="0" smtClean="0"/>
              <a:t>Commits flow from left-to-right like a timeline.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75" y="3247860"/>
            <a:ext cx="5165889" cy="2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7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</a:t>
            </a:r>
            <a:r>
              <a:rPr lang="en-US" b="1" dirty="0" smtClean="0"/>
              <a:t>clone</a:t>
            </a:r>
            <a:r>
              <a:rPr lang="en-US" dirty="0" smtClean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is a </a:t>
            </a:r>
            <a:r>
              <a:rPr lang="en-US" b="1" dirty="0"/>
              <a:t>culture</a:t>
            </a:r>
            <a:r>
              <a:rPr lang="en-US" dirty="0"/>
              <a:t>, movement or practice that emphasizes the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dirty="0"/>
              <a:t>communication of both software developers and other IT professionals while </a:t>
            </a:r>
            <a:r>
              <a:rPr lang="en-US" b="1" dirty="0"/>
              <a:t>automating</a:t>
            </a:r>
            <a:r>
              <a:rPr lang="en-US" dirty="0"/>
              <a:t> the process of </a:t>
            </a:r>
            <a:r>
              <a:rPr lang="en-US" b="1" dirty="0"/>
              <a:t>software delivery </a:t>
            </a:r>
            <a:r>
              <a:rPr lang="en-US" dirty="0"/>
              <a:t>and </a:t>
            </a:r>
            <a:r>
              <a:rPr lang="en-US" b="1" dirty="0"/>
              <a:t>infrastructure changes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/>
              <a:t>-- </a:t>
            </a:r>
            <a:r>
              <a:rPr lang="en-US" sz="2400" i="1" dirty="0" smtClean="0"/>
              <a:t>Wikipedia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dirty="0" smtClean="0"/>
              <a:t>Start reading </a:t>
            </a:r>
            <a:r>
              <a:rPr lang="en-US" i="1" dirty="0" smtClean="0"/>
              <a:t>Linux 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quality and velocity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2016 State of DevOps Report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Survey of over 25,000 technology professionals over 5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8622</TotalTime>
  <Words>1456</Words>
  <Application>Microsoft Macintosh PowerPoint</Application>
  <PresentationFormat>On-screen Show (4:3)</PresentationFormat>
  <Paragraphs>329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Avenir Black</vt:lpstr>
      <vt:lpstr>Calibri</vt:lpstr>
      <vt:lpstr>Consolas</vt:lpstr>
      <vt:lpstr>Wingdings</vt:lpstr>
      <vt:lpstr>Arial</vt:lpstr>
      <vt:lpstr>Office Theme</vt:lpstr>
      <vt:lpstr>DevOps &amp; Cloud Infrastructure SEIS 665 Week 1</vt:lpstr>
      <vt:lpstr>Agenda</vt:lpstr>
      <vt:lpstr>About Your Instructor</vt:lpstr>
      <vt:lpstr>What’s DevOps</vt:lpstr>
      <vt:lpstr>DevOps Defined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Change is being driven by…</vt:lpstr>
      <vt:lpstr>Topics this semester</vt:lpstr>
      <vt:lpstr>PowerPoint Presentation</vt:lpstr>
      <vt:lpstr>Syllabus Notes</vt:lpstr>
      <vt:lpstr>Assignments</vt:lpstr>
      <vt:lpstr>Assignment Grading</vt:lpstr>
      <vt:lpstr>How To Earn An A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Tree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112</cp:revision>
  <dcterms:created xsi:type="dcterms:W3CDTF">2016-03-17T15:27:29Z</dcterms:created>
  <dcterms:modified xsi:type="dcterms:W3CDTF">2017-01-14T22:39:39Z</dcterms:modified>
</cp:coreProperties>
</file>